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1" r:id="rId9"/>
    <p:sldId id="260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0479C0-9F14-4F29-BA7A-3A9A6B73C87A}" v="13" dt="2022-10-21T12:55:57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498C-C402-9D59-5F19-30F4547EC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A1A3D2-DB7D-6163-E02F-18DB52C22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145EC-393A-E77F-FAAB-6639828B4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B67D-ABE9-4F14-BB6E-CBE51D82FF4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12176-0065-6B93-44B6-F49EC08DD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DC763-EFF4-C928-2674-C894AFAC9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BA68A-A20F-4FD9-9036-135A4522A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15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2AB9-69F8-FD79-787C-EA1F8E9A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253676-0228-7BEA-ADCE-32E75ED20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1C452-3109-C075-777D-78ECA318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B67D-ABE9-4F14-BB6E-CBE51D82FF4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A470E-127D-586C-BD8C-9E3B079C4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2B282-280D-DA7E-BEB3-5F827FFD1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BA68A-A20F-4FD9-9036-135A4522A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14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3E19F-89BC-2A1C-14CA-DE2203779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9AAC4-9140-E50E-1CE7-F38C9445F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23128-4505-F899-FD98-D7E00412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B67D-ABE9-4F14-BB6E-CBE51D82FF4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16C06-833C-6538-31DC-FF3E666D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C1843-46A7-3A03-B70C-B5056A51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BA68A-A20F-4FD9-9036-135A4522A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94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A90B-A4D7-5704-D099-2357A002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DD1CB-33C2-86E9-7792-8AE2043D7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F04C3-7246-BF94-38B9-F8685965A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B67D-ABE9-4F14-BB6E-CBE51D82FF4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C95FB-18AB-57CE-B53B-EEAF48202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43904-1659-23DF-0A3D-FFE2AD6B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BA68A-A20F-4FD9-9036-135A4522A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92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132CC-72DD-2369-0A7D-C688BCFA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D9D11-6139-78EB-5DA9-EAFB94F38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671EA-B3FD-5513-DF80-0167C50E4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B67D-ABE9-4F14-BB6E-CBE51D82FF4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7DBAC-11CB-7366-8DFE-98D62A995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81E6D-2DC7-3539-41E2-2ECAAEAC9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BA68A-A20F-4FD9-9036-135A4522A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67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FE2E-15BB-71CE-E8A3-D631FA2E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9345E-3189-FEC9-B360-E9E0AD942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B213A-CB4B-5CCC-9F05-65E5B5B39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82CC0-4411-C67D-22B2-4E8CD2E4A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B67D-ABE9-4F14-BB6E-CBE51D82FF4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A23B0-3D05-521F-9BF1-CB9818B3C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D0591-0B52-D338-3F26-97C705B30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BA68A-A20F-4FD9-9036-135A4522A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4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355C-F3B8-FE9E-C665-04982CCE7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9DAB5-F32B-FA44-EF1B-4C1640F22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C49A5-68F9-4BB4-E098-2A7AA991C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2F333-FFB3-1AF5-4668-2348E81C1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6C81A-1047-FB95-AF45-763396D99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36200-F635-06F3-F607-A1C57BC2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B67D-ABE9-4F14-BB6E-CBE51D82FF4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599B33-C38F-38F7-5074-7DAED17EC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161915-907B-50EB-5E79-BD08EDF9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BA68A-A20F-4FD9-9036-135A4522A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5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F23EF-7539-494B-83F8-A5C411AF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CD732-840E-E118-B3BE-E0C02903A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B67D-ABE9-4F14-BB6E-CBE51D82FF4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4108C-70F7-C0D1-DCC1-45F15052F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0ECDD-4C2E-B134-C940-15EE7A22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BA68A-A20F-4FD9-9036-135A4522A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9720E3-DF80-FF97-F643-7C84CF38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B67D-ABE9-4F14-BB6E-CBE51D82FF4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61FF62-59AA-285D-C6E3-222B9107F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43DF-03B0-88BC-EDEA-49D5C684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BA68A-A20F-4FD9-9036-135A4522A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44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060E4-F17D-870C-7A78-96E07A1F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77E90-3594-3530-8FB4-927507DB8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6F32E-25B6-CB42-9A60-CD651EFB3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F04DB-9AD5-02F5-1A67-61C3B7622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B67D-ABE9-4F14-BB6E-CBE51D82FF4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C953A-BF55-0A4E-E860-B5BD934E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132EC-F31F-FB74-C0E2-D5E93268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BA68A-A20F-4FD9-9036-135A4522A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0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EDCE-316B-581B-BB3B-4E8EFA9F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BD5B6E-15AB-655F-DA7B-9341DCB10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CA7AB3-5C4B-05B2-761C-537C7E541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9F13D-AE56-75EF-A93C-BC1C4DF95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B67D-ABE9-4F14-BB6E-CBE51D82FF4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16CE6-CA2D-C8A7-700A-43E11ECB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EF1A7-1822-3ECB-E796-AA439EDB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BA68A-A20F-4FD9-9036-135A4522A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7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379A93-C5CA-CC24-BAD3-A2D239211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96806-16A6-C140-00F4-CA9655B78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3D045-7F13-AD7E-B645-B7A633E26B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2B67D-ABE9-4F14-BB6E-CBE51D82FF4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8F9C5-3DCD-9C9F-BFF7-0EA3F40AED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C14CF-0B91-59B4-C838-F38C9084C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BA68A-A20F-4FD9-9036-135A4522A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1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of an electromagnetic radiation">
            <a:extLst>
              <a:ext uri="{FF2B5EF4-FFF2-40B4-BE49-F238E27FC236}">
                <a16:creationId xmlns:a16="http://schemas.microsoft.com/office/drawing/2014/main" id="{AB240886-FA0A-232F-ED7F-93A46C09C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010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207F9-1D03-903A-30E5-60B7E7318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/>
              <a:t>Voting Classifier Model For Predicting Heart Failure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9DBFF-F93E-9467-E67A-F6230A347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Predicting Heart Failure Dataset</a:t>
            </a:r>
          </a:p>
          <a:p>
            <a:pPr algn="l"/>
            <a:r>
              <a:rPr lang="en-US" sz="2000"/>
              <a:t>Justin Mattix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6024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Vital Signs Line">
            <a:hlinkClick r:id="" action="ppaction://media"/>
            <a:extLst>
              <a:ext uri="{FF2B5EF4-FFF2-40B4-BE49-F238E27FC236}">
                <a16:creationId xmlns:a16="http://schemas.microsoft.com/office/drawing/2014/main" id="{C9C67A0E-40EE-3840-F0F0-CCB62D915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9AB4AA-2EBE-CD99-B4B1-ACB6C8F6D08B}"/>
              </a:ext>
            </a:extLst>
          </p:cNvPr>
          <p:cNvSpPr/>
          <p:nvPr/>
        </p:nvSpPr>
        <p:spPr>
          <a:xfrm>
            <a:off x="3960650" y="2706078"/>
            <a:ext cx="33749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7451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octor explaining paperwork to a patient in an examination room">
            <a:extLst>
              <a:ext uri="{FF2B5EF4-FFF2-40B4-BE49-F238E27FC236}">
                <a16:creationId xmlns:a16="http://schemas.microsoft.com/office/drawing/2014/main" id="{DFB06EBF-2EA6-A8A1-FF2E-6D6CD6F96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8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9394E-AE89-2F6D-F339-567BB4742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Background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D5F11-90FD-3335-1C93-9C054ADF3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Cardiovascular disease kill approximately 17 million people globally a year.</a:t>
            </a:r>
          </a:p>
          <a:p>
            <a:r>
              <a:rPr lang="en-US" sz="1700"/>
              <a:t>HF occurs when the heart cannot pump enough blood to meet the needs of the rest of the body.</a:t>
            </a:r>
          </a:p>
          <a:p>
            <a:r>
              <a:rPr lang="en-US" sz="1700"/>
              <a:t>Machine Learning can be used to help medical professionals predict patients' survival and rank what factors contribute the most to HF.</a:t>
            </a:r>
          </a:p>
        </p:txBody>
      </p:sp>
    </p:spTree>
    <p:extLst>
      <p:ext uri="{BB962C8B-B14F-4D97-AF65-F5344CB8AC3E}">
        <p14:creationId xmlns:p14="http://schemas.microsoft.com/office/powerpoint/2010/main" val="4208366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ctor checking a man's blood pressure">
            <a:extLst>
              <a:ext uri="{FF2B5EF4-FFF2-40B4-BE49-F238E27FC236}">
                <a16:creationId xmlns:a16="http://schemas.microsoft.com/office/drawing/2014/main" id="{95091724-E4A1-A681-12FB-470C55B896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3" b="329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9C250-CA4F-8CD0-44B3-F1FCA2A3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2800"/>
              <a:t>Findings on what correlates to Heart Failure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B04C1-7A7F-9D6F-8B92-CC297D483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Highest negative correlation</a:t>
            </a:r>
          </a:p>
          <a:p>
            <a:pPr lvl="1"/>
            <a:r>
              <a:rPr lang="en-US" sz="1800"/>
              <a:t>Time (follow up period in days): -0.527</a:t>
            </a:r>
          </a:p>
          <a:p>
            <a:r>
              <a:rPr lang="en-US" sz="1800"/>
              <a:t>Highest Positive correlation</a:t>
            </a:r>
          </a:p>
          <a:p>
            <a:pPr lvl="1"/>
            <a:r>
              <a:rPr lang="en-US" sz="1800"/>
              <a:t>Serum Creatinine: 0.294</a:t>
            </a:r>
          </a:p>
          <a:p>
            <a:pPr lvl="2"/>
            <a:r>
              <a:rPr lang="en-US" sz="1800"/>
              <a:t>It’s a waste product in your blood that comes from muscles. A high amount of this could indicate your kidneys aren’t functioning properly</a:t>
            </a:r>
          </a:p>
          <a:p>
            <a:pPr lvl="1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80399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C282-D0CB-A769-1841-A82F2B73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Parameters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5758E5B-5CF0-F6D7-D080-941658AEA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0" y="2489066"/>
            <a:ext cx="11602780" cy="1879867"/>
          </a:xfrm>
        </p:spPr>
      </p:pic>
    </p:spTree>
    <p:extLst>
      <p:ext uri="{BB962C8B-B14F-4D97-AF65-F5344CB8AC3E}">
        <p14:creationId xmlns:p14="http://schemas.microsoft.com/office/powerpoint/2010/main" val="3768282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art on a dartboard">
            <a:extLst>
              <a:ext uri="{FF2B5EF4-FFF2-40B4-BE49-F238E27FC236}">
                <a16:creationId xmlns:a16="http://schemas.microsoft.com/office/drawing/2014/main" id="{F43EC4AC-4C7A-C882-7BBD-FBCC881ACE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0" r="316" b="127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017AF-F257-2154-52B6-0C5478A6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Accuracy for Estimators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161A-1A93-BFB5-7269-6D4D679FE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600"/>
              <a:t>Logistic Regression</a:t>
            </a:r>
          </a:p>
          <a:p>
            <a:pPr lvl="1"/>
            <a:r>
              <a:rPr lang="en-US" sz="1600"/>
              <a:t>0.816</a:t>
            </a:r>
          </a:p>
          <a:p>
            <a:r>
              <a:rPr lang="en-US" sz="1600"/>
              <a:t>Random Forrest</a:t>
            </a:r>
          </a:p>
          <a:p>
            <a:pPr lvl="1"/>
            <a:r>
              <a:rPr lang="en-US" sz="1600"/>
              <a:t>0.83</a:t>
            </a:r>
          </a:p>
          <a:p>
            <a:r>
              <a:rPr lang="en-US" sz="1600"/>
              <a:t>SVC</a:t>
            </a:r>
          </a:p>
          <a:p>
            <a:pPr lvl="1"/>
            <a:r>
              <a:rPr lang="en-US" sz="1600"/>
              <a:t>0.76</a:t>
            </a:r>
          </a:p>
          <a:p>
            <a:r>
              <a:rPr lang="en-US" sz="1600"/>
              <a:t>DT (gini)</a:t>
            </a:r>
          </a:p>
          <a:p>
            <a:pPr lvl="1"/>
            <a:r>
              <a:rPr lang="en-US" sz="1600"/>
              <a:t>0.68</a:t>
            </a:r>
          </a:p>
          <a:p>
            <a:r>
              <a:rPr lang="en-US" sz="1600"/>
              <a:t>DT (entropy)</a:t>
            </a:r>
          </a:p>
          <a:p>
            <a:pPr lvl="1"/>
            <a:r>
              <a:rPr lang="en-US" sz="1600"/>
              <a:t>0.71</a:t>
            </a:r>
          </a:p>
        </p:txBody>
      </p:sp>
    </p:spTree>
    <p:extLst>
      <p:ext uri="{BB962C8B-B14F-4D97-AF65-F5344CB8AC3E}">
        <p14:creationId xmlns:p14="http://schemas.microsoft.com/office/powerpoint/2010/main" val="685646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cotor using microscope in laboratory">
            <a:extLst>
              <a:ext uri="{FF2B5EF4-FFF2-40B4-BE49-F238E27FC236}">
                <a16:creationId xmlns:a16="http://schemas.microsoft.com/office/drawing/2014/main" id="{65C27CF1-3278-1628-5509-DA374A2D1C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 b="7112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FBD49-A381-6CEB-9C25-2B6FFB31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Results on Voting Classifier Accuracy per experiment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3BD1F-3F5E-BA22-007D-ED79DECD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Highest Accuracy: Experiment 3</a:t>
            </a:r>
          </a:p>
          <a:p>
            <a:pPr lvl="1"/>
            <a:r>
              <a:rPr lang="en-US" sz="1800"/>
              <a:t>MSE: 0.18</a:t>
            </a:r>
          </a:p>
          <a:p>
            <a:pPr lvl="1"/>
            <a:r>
              <a:rPr lang="en-US" sz="1800"/>
              <a:t>R-Square: 0.13</a:t>
            </a:r>
          </a:p>
          <a:p>
            <a:r>
              <a:rPr lang="en-US" sz="1800"/>
              <a:t>Lowest Accuracy: Experiment 1</a:t>
            </a:r>
          </a:p>
          <a:p>
            <a:pPr lvl="1"/>
            <a:r>
              <a:rPr lang="en-US" sz="1800"/>
              <a:t>MSE: 0.183</a:t>
            </a:r>
          </a:p>
          <a:p>
            <a:pPr lvl="1"/>
            <a:r>
              <a:rPr lang="en-US" sz="1800"/>
              <a:t>R-Sqaured: 0.164</a:t>
            </a:r>
          </a:p>
        </p:txBody>
      </p:sp>
    </p:spTree>
    <p:extLst>
      <p:ext uri="{BB962C8B-B14F-4D97-AF65-F5344CB8AC3E}">
        <p14:creationId xmlns:p14="http://schemas.microsoft.com/office/powerpoint/2010/main" val="3347378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Question mark on green pastel background">
            <a:extLst>
              <a:ext uri="{FF2B5EF4-FFF2-40B4-BE49-F238E27FC236}">
                <a16:creationId xmlns:a16="http://schemas.microsoft.com/office/drawing/2014/main" id="{32A7FFC4-890F-410B-8635-C035D3A76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0A89A-1F42-E67D-0702-070C5E70C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Confusion Matrix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123E8-3A43-A47F-2AAA-6B20FCC1E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600"/>
              <a:t>True Positive: 36 – test result that correctly indicates the presence of a condition</a:t>
            </a:r>
          </a:p>
          <a:p>
            <a:r>
              <a:rPr lang="en-US" sz="1600"/>
              <a:t>False Negative: 5 – test result that indicates the absence of a condition or characteristic</a:t>
            </a:r>
          </a:p>
          <a:p>
            <a:r>
              <a:rPr lang="en-US" sz="1600"/>
              <a:t>False Positive: 9 – A test result which wrongly indicates that a particular condition is present</a:t>
            </a:r>
          </a:p>
          <a:p>
            <a:r>
              <a:rPr lang="en-US" sz="1600"/>
              <a:t>True Negative: 10 – A test result which wrongly indicates that a particular condition is absent.</a:t>
            </a:r>
          </a:p>
          <a:p>
            <a:endParaRPr lang="en-US" sz="16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A856C3-6FC0-3CC0-1FA0-2EDF2E901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470" y="4657254"/>
            <a:ext cx="3609145" cy="20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1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906ED-DF97-2429-D063-64E0ADDBE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Classification Report</a:t>
            </a: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AD1BA-4718-E209-C5B4-638D3BFC0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/>
              <a:t>Precision – is the ability of a classifier not to label an instance positive that is negative. For each class it is defined as the ratio of true positives to the sum of true and false positives.</a:t>
            </a:r>
          </a:p>
          <a:p>
            <a:r>
              <a:rPr lang="en-US" sz="1800"/>
              <a:t>Recall – is the ability of a classifier to find all positive instances. For each class it is defined as the ratio of true positives to the sum of true positives and false negatives.</a:t>
            </a:r>
          </a:p>
          <a:p>
            <a:r>
              <a:rPr lang="en-US" sz="1800"/>
              <a:t>F1 score – is the weighted harmonic mean of precision and recall such that the best score is 1.0 and the worst is 0.0.</a:t>
            </a:r>
          </a:p>
          <a:p>
            <a:endParaRPr lang="en-US" sz="1800"/>
          </a:p>
        </p:txBody>
      </p:sp>
      <p:pic>
        <p:nvPicPr>
          <p:cNvPr id="5" name="Picture 4" descr="Analyzing medical x-ray results">
            <a:extLst>
              <a:ext uri="{FF2B5EF4-FFF2-40B4-BE49-F238E27FC236}">
                <a16:creationId xmlns:a16="http://schemas.microsoft.com/office/drawing/2014/main" id="{D9A141F5-5C70-AD64-30D2-92A5D1A47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3" r="1353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5301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9B89-87A9-A968-6D13-5D8F71F3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Report cont.</a:t>
            </a:r>
          </a:p>
        </p:txBody>
      </p:sp>
      <p:pic>
        <p:nvPicPr>
          <p:cNvPr id="5" name="Content Placeholder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C648CC4D-2364-45A7-63D6-6F9C2F4B0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8386"/>
            <a:ext cx="10603280" cy="3488696"/>
          </a:xfrm>
        </p:spPr>
      </p:pic>
    </p:spTree>
    <p:extLst>
      <p:ext uri="{BB962C8B-B14F-4D97-AF65-F5344CB8AC3E}">
        <p14:creationId xmlns:p14="http://schemas.microsoft.com/office/powerpoint/2010/main" val="3552587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071BF0E701494CA17B9907D4C72950" ma:contentTypeVersion="14" ma:contentTypeDescription="Create a new document." ma:contentTypeScope="" ma:versionID="c7dad988c6281a2fefc1bbcf76cc9558">
  <xsd:schema xmlns:xsd="http://www.w3.org/2001/XMLSchema" xmlns:xs="http://www.w3.org/2001/XMLSchema" xmlns:p="http://schemas.microsoft.com/office/2006/metadata/properties" xmlns:ns3="80ba67a5-26ab-41cb-a4c0-6ebfb072c417" xmlns:ns4="58680d73-7bf4-4718-acfa-ce94c5584aed" targetNamespace="http://schemas.microsoft.com/office/2006/metadata/properties" ma:root="true" ma:fieldsID="d48e60e17ffe5cdbfc3f29413a12f840" ns3:_="" ns4:_="">
    <xsd:import namespace="80ba67a5-26ab-41cb-a4c0-6ebfb072c417"/>
    <xsd:import namespace="58680d73-7bf4-4718-acfa-ce94c5584ae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ba67a5-26ab-41cb-a4c0-6ebfb072c41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680d73-7bf4-4718-acfa-ce94c5584a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C583B07-72E6-4C49-8164-6AADAA93DB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7CE4C6-D052-45CF-BDEC-971AC5E314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ba67a5-26ab-41cb-a4c0-6ebfb072c417"/>
    <ds:schemaRef ds:uri="58680d73-7bf4-4718-acfa-ce94c5584a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97FEEF-CD71-463D-A142-B08A7B09FD07}">
  <ds:schemaRefs>
    <ds:schemaRef ds:uri="http://schemas.microsoft.com/office/2006/documentManagement/types"/>
    <ds:schemaRef ds:uri="58680d73-7bf4-4718-acfa-ce94c5584aed"/>
    <ds:schemaRef ds:uri="http://schemas.openxmlformats.org/package/2006/metadata/core-properties"/>
    <ds:schemaRef ds:uri="http://purl.org/dc/elements/1.1/"/>
    <ds:schemaRef ds:uri="http://purl.org/dc/dcmitype/"/>
    <ds:schemaRef ds:uri="80ba67a5-26ab-41cb-a4c0-6ebfb072c417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348</Words>
  <Application>Microsoft Office PowerPoint</Application>
  <PresentationFormat>Widescreen</PresentationFormat>
  <Paragraphs>43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Voting Classifier Model For Predicting Heart Failure</vt:lpstr>
      <vt:lpstr>Background</vt:lpstr>
      <vt:lpstr>Findings on what correlates to Heart Failure</vt:lpstr>
      <vt:lpstr>Experimental Parameters</vt:lpstr>
      <vt:lpstr>Accuracy for Estimators</vt:lpstr>
      <vt:lpstr>Results on Voting Classifier Accuracy per experiment</vt:lpstr>
      <vt:lpstr>Confusion Matrix</vt:lpstr>
      <vt:lpstr>Classification Report</vt:lpstr>
      <vt:lpstr>Classification Report cont.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Voting Classifier Model For Predicting Heart Failure</dc:title>
  <dc:creator>Justin L. Mattix</dc:creator>
  <cp:lastModifiedBy>Justin L. Mattix</cp:lastModifiedBy>
  <cp:revision>2</cp:revision>
  <dcterms:created xsi:type="dcterms:W3CDTF">2022-10-20T16:04:18Z</dcterms:created>
  <dcterms:modified xsi:type="dcterms:W3CDTF">2022-10-21T13:50:11Z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0x010100F6071BF0E701494CA17B9907D4C72950</vt:lpwstr>
  </property>
</Properties>
</file>